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89" r:id="rId2"/>
    <p:sldId id="294" r:id="rId3"/>
    <p:sldId id="295" r:id="rId4"/>
    <p:sldId id="296" r:id="rId5"/>
    <p:sldId id="297" r:id="rId6"/>
  </p:sldIdLst>
  <p:sldSz cx="12192000" cy="6858000"/>
  <p:notesSz cx="6794500" cy="99314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ond Skjeie" initials="TS" lastIdx="25" clrIdx="0">
    <p:extLst>
      <p:ext uri="{19B8F6BF-5375-455C-9EA6-DF929625EA0E}">
        <p15:presenceInfo xmlns:p15="http://schemas.microsoft.com/office/powerpoint/2012/main" userId="S-1-5-21-1927809936-1189766144-1318725885-2179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FCAF9B-AA19-4FE9-B8C9-E57A2D0D368B}" type="datetimeFigureOut">
              <a:rPr lang="nb-NO" smtClean="0"/>
              <a:t>08.02.2023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ABA3A8-346D-4282-A510-C87D67FFF2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43994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924E54-7B02-4499-A876-D634BF1D4D8A}" type="datetimeFigureOut">
              <a:rPr lang="nb-NO" smtClean="0"/>
              <a:t>08.02.2023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FB70E7-2B6B-42E0-B13F-7A1A8B3F31D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9409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7FC4CD-BFC6-43D9-A91F-8F019DF722E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ヒラギノ角ゴ Pro W3" charset="-128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27731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727200" y="1905000"/>
            <a:ext cx="92456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048000"/>
            <a:ext cx="97536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30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6715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3546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3871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893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84931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2883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5240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2524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4249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2631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7000" y="838200"/>
            <a:ext cx="256540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800" y="838200"/>
            <a:ext cx="749300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765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838200"/>
            <a:ext cx="10261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800" y="1981200"/>
            <a:ext cx="10261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7843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 smtClean="0"/>
              <a:t>Økonomien ved Det juridiske fakultet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/>
              <a:t>Årsregnskap 2022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/>
              <a:t>Langtidstrender, den økonomiske fortiden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dirty="0" smtClean="0"/>
              <a:t>Langtidstrender, den økonomiske fremtiden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sz="1200" dirty="0" smtClean="0"/>
              <a:t>M\PMR 14.02.2023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283349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8559"/>
          </a:xfrm>
        </p:spPr>
        <p:txBody>
          <a:bodyPr>
            <a:normAutofit/>
          </a:bodyPr>
          <a:lstStyle/>
          <a:p>
            <a:pPr algn="ctr"/>
            <a:r>
              <a:rPr lang="nb-NO" sz="4000" b="1" dirty="0" smtClean="0"/>
              <a:t>Årsregnskap 2022</a:t>
            </a:r>
            <a:endParaRPr lang="nb-NO" sz="40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291389"/>
            <a:ext cx="10515600" cy="4885574"/>
          </a:xfrm>
        </p:spPr>
        <p:txBody>
          <a:bodyPr/>
          <a:lstStyle/>
          <a:p>
            <a:r>
              <a:rPr lang="nb-NO" dirty="0" smtClean="0"/>
              <a:t>Bevilgningsfinansiert virksomhet</a:t>
            </a:r>
          </a:p>
          <a:p>
            <a:pPr lvl="1"/>
            <a:r>
              <a:rPr lang="nb-NO" dirty="0" smtClean="0"/>
              <a:t>Bevilgningen over statsbudsjettet</a:t>
            </a:r>
          </a:p>
          <a:p>
            <a:pPr lvl="2"/>
            <a:r>
              <a:rPr lang="nb-NO" dirty="0" smtClean="0"/>
              <a:t>Tildeles UiO utfra gitte kriterier, UiO viderefordeler til underliggende enheter</a:t>
            </a:r>
          </a:p>
          <a:p>
            <a:pPr lvl="1"/>
            <a:r>
              <a:rPr lang="nb-NO" dirty="0" smtClean="0"/>
              <a:t>Bidrag fra </a:t>
            </a:r>
            <a:r>
              <a:rPr lang="nb-NO" dirty="0" smtClean="0"/>
              <a:t>prosjektene utgjør 12-14% (45 millioner)</a:t>
            </a:r>
            <a:endParaRPr lang="nb-NO" dirty="0" smtClean="0"/>
          </a:p>
          <a:p>
            <a:pPr lvl="1"/>
            <a:r>
              <a:rPr lang="nb-NO" dirty="0" smtClean="0"/>
              <a:t>5% regelen på </a:t>
            </a:r>
            <a:r>
              <a:rPr lang="nb-NO" dirty="0" smtClean="0"/>
              <a:t>UiO-nivå</a:t>
            </a:r>
            <a:endParaRPr lang="nb-NO" dirty="0" smtClean="0"/>
          </a:p>
          <a:p>
            <a:r>
              <a:rPr lang="nb-NO" dirty="0" smtClean="0"/>
              <a:t>BoA – Fakultetets prosjektaktivitet</a:t>
            </a:r>
          </a:p>
          <a:p>
            <a:pPr lvl="1"/>
            <a:r>
              <a:rPr lang="nb-NO" dirty="0" smtClean="0"/>
              <a:t>120 millioner</a:t>
            </a:r>
          </a:p>
          <a:p>
            <a:pPr lvl="1"/>
            <a:r>
              <a:rPr lang="nb-NO" dirty="0" smtClean="0"/>
              <a:t>45 millioner i </a:t>
            </a:r>
            <a:r>
              <a:rPr lang="nb-NO" dirty="0" smtClean="0"/>
              <a:t>«nettobidrag» til </a:t>
            </a:r>
            <a:r>
              <a:rPr lang="nb-NO" dirty="0" smtClean="0"/>
              <a:t>bevilgningsfinansiert virksomhet</a:t>
            </a:r>
          </a:p>
          <a:p>
            <a:pPr lvl="1"/>
            <a:r>
              <a:rPr lang="nb-NO" dirty="0" smtClean="0"/>
              <a:t>Er fakultetet i ferd med å nå en aktivitetsgrense?</a:t>
            </a:r>
          </a:p>
        </p:txBody>
      </p:sp>
    </p:spTree>
    <p:extLst>
      <p:ext uri="{BB962C8B-B14F-4D97-AF65-F5344CB8AC3E}">
        <p14:creationId xmlns:p14="http://schemas.microsoft.com/office/powerpoint/2010/main" val="981165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0538"/>
          </a:xfrm>
        </p:spPr>
        <p:txBody>
          <a:bodyPr>
            <a:normAutofit/>
          </a:bodyPr>
          <a:lstStyle/>
          <a:p>
            <a:pPr algn="ctr"/>
            <a:r>
              <a:rPr lang="nb-NO" sz="4000" b="1" dirty="0"/>
              <a:t>Langtidstrender, </a:t>
            </a:r>
            <a:r>
              <a:rPr lang="nb-NO" sz="4000" b="1" dirty="0" smtClean="0"/>
              <a:t>den økonomiske fortiden</a:t>
            </a:r>
            <a:endParaRPr lang="nb-NO" sz="40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580147"/>
            <a:ext cx="10515600" cy="4596816"/>
          </a:xfrm>
        </p:spPr>
        <p:txBody>
          <a:bodyPr>
            <a:normAutofit/>
          </a:bodyPr>
          <a:lstStyle/>
          <a:p>
            <a:r>
              <a:rPr lang="nb-NO" b="1" dirty="0">
                <a:solidFill>
                  <a:prstClr val="black"/>
                </a:solidFill>
                <a:latin typeface="Calibri Light" panose="020F0302020204030204"/>
              </a:rPr>
              <a:t>Langtidstrend med flere vitenskapelige </a:t>
            </a:r>
            <a:r>
              <a:rPr lang="nb-NO" b="1" dirty="0" smtClean="0">
                <a:solidFill>
                  <a:prstClr val="black"/>
                </a:solidFill>
                <a:latin typeface="Calibri Light" panose="020F0302020204030204"/>
              </a:rPr>
              <a:t>stillinger</a:t>
            </a:r>
          </a:p>
          <a:p>
            <a:pPr lvl="1"/>
            <a:r>
              <a:rPr lang="nb-NO" sz="2000" b="1" dirty="0" smtClean="0">
                <a:solidFill>
                  <a:prstClr val="black"/>
                </a:solidFill>
                <a:latin typeface="Calibri Light" panose="020F0302020204030204"/>
              </a:rPr>
              <a:t>50</a:t>
            </a:r>
            <a:r>
              <a:rPr lang="nb-NO" sz="2000" b="1" dirty="0">
                <a:solidFill>
                  <a:prstClr val="black"/>
                </a:solidFill>
                <a:latin typeface="Calibri Light" panose="020F0302020204030204"/>
              </a:rPr>
              <a:t>% vekst i vitenskapelige stillinger siden </a:t>
            </a:r>
            <a:r>
              <a:rPr lang="nb-NO" sz="2000" b="1" dirty="0" smtClean="0">
                <a:solidFill>
                  <a:prstClr val="black"/>
                </a:solidFill>
                <a:latin typeface="Calibri Light" panose="020F0302020204030204"/>
              </a:rPr>
              <a:t>2010</a:t>
            </a:r>
          </a:p>
          <a:p>
            <a:pPr lvl="2"/>
            <a:r>
              <a:rPr lang="nb-NO" sz="1600" b="1" dirty="0" smtClean="0">
                <a:solidFill>
                  <a:prstClr val="black"/>
                </a:solidFill>
                <a:latin typeface="Calibri Light" panose="020F0302020204030204"/>
              </a:rPr>
              <a:t>Stort finansieringsbehov på fakultetsnivået</a:t>
            </a:r>
            <a:endParaRPr lang="nb-NO" sz="1600" b="1" dirty="0" smtClean="0">
              <a:solidFill>
                <a:prstClr val="black"/>
              </a:solidFill>
              <a:latin typeface="Calibri Light" panose="020F0302020204030204"/>
            </a:endParaRPr>
          </a:p>
          <a:p>
            <a:pPr lvl="1"/>
            <a:r>
              <a:rPr lang="nb-NO" sz="2000" b="1" dirty="0" smtClean="0">
                <a:solidFill>
                  <a:prstClr val="black"/>
                </a:solidFill>
                <a:latin typeface="Calibri Light" panose="020F0302020204030204"/>
              </a:rPr>
              <a:t>Bevisst satsing for å bedre forholdstallet mellom studenter og vitenskapelige</a:t>
            </a:r>
            <a:endParaRPr lang="nb-NO" sz="2000" b="1" dirty="0">
              <a:solidFill>
                <a:prstClr val="black"/>
              </a:solidFill>
              <a:latin typeface="Calibri Light" panose="020F0302020204030204"/>
            </a:endParaRPr>
          </a:p>
          <a:p>
            <a:r>
              <a:rPr lang="nb-NO" b="1" dirty="0" smtClean="0">
                <a:solidFill>
                  <a:prstClr val="black"/>
                </a:solidFill>
                <a:latin typeface="Calibri Light" panose="020F0302020204030204"/>
              </a:rPr>
              <a:t>Økonomisk berg og dalbane</a:t>
            </a:r>
          </a:p>
          <a:p>
            <a:pPr lvl="1"/>
            <a:r>
              <a:rPr lang="nb-NO" sz="2000" b="1" dirty="0" smtClean="0">
                <a:solidFill>
                  <a:prstClr val="black"/>
                </a:solidFill>
                <a:latin typeface="Calibri Light" panose="020F0302020204030204"/>
              </a:rPr>
              <a:t>Antall stipendiater og </a:t>
            </a:r>
            <a:r>
              <a:rPr lang="nb-NO" sz="2000" b="1" dirty="0" smtClean="0">
                <a:solidFill>
                  <a:prstClr val="black"/>
                </a:solidFill>
                <a:latin typeface="Calibri Light" panose="020F0302020204030204"/>
              </a:rPr>
              <a:t>postdoktorer</a:t>
            </a:r>
          </a:p>
          <a:p>
            <a:pPr lvl="2"/>
            <a:r>
              <a:rPr lang="nb-NO" sz="1600" b="1" dirty="0" smtClean="0">
                <a:solidFill>
                  <a:prstClr val="black"/>
                </a:solidFill>
                <a:latin typeface="Calibri Light" panose="020F0302020204030204"/>
              </a:rPr>
              <a:t>Fra over 60 til under 30</a:t>
            </a:r>
            <a:endParaRPr lang="nb-NO" sz="1600" b="1" dirty="0" smtClean="0">
              <a:solidFill>
                <a:prstClr val="black"/>
              </a:solidFill>
              <a:latin typeface="Calibri Light" panose="020F0302020204030204"/>
            </a:endParaRPr>
          </a:p>
          <a:p>
            <a:pPr lvl="1"/>
            <a:r>
              <a:rPr lang="nb-NO" sz="2000" b="1" dirty="0" smtClean="0">
                <a:solidFill>
                  <a:prstClr val="black"/>
                </a:solidFill>
                <a:latin typeface="Calibri Light" panose="020F0302020204030204"/>
              </a:rPr>
              <a:t>Bidrag fra </a:t>
            </a:r>
            <a:r>
              <a:rPr lang="nb-NO" sz="2000" b="1" dirty="0" smtClean="0">
                <a:solidFill>
                  <a:prstClr val="black"/>
                </a:solidFill>
                <a:latin typeface="Calibri Light" panose="020F0302020204030204"/>
              </a:rPr>
              <a:t>prosjektporteføljen</a:t>
            </a:r>
          </a:p>
          <a:p>
            <a:pPr lvl="2"/>
            <a:r>
              <a:rPr lang="nb-NO" sz="1600" b="1" dirty="0" smtClean="0">
                <a:solidFill>
                  <a:prstClr val="black"/>
                </a:solidFill>
                <a:latin typeface="Calibri Light" panose="020F0302020204030204"/>
              </a:rPr>
              <a:t>«Nettobidraget» mer enn fordoblet på fire år</a:t>
            </a:r>
            <a:endParaRPr lang="nb-NO" sz="1600" b="1" dirty="0" smtClean="0">
              <a:solidFill>
                <a:prstClr val="black"/>
              </a:solidFill>
              <a:latin typeface="Calibri Light" panose="020F0302020204030204"/>
            </a:endParaRPr>
          </a:p>
          <a:p>
            <a:pPr lvl="1"/>
            <a:r>
              <a:rPr lang="nb-NO" sz="2000" b="1" dirty="0" smtClean="0">
                <a:solidFill>
                  <a:prstClr val="black"/>
                </a:solidFill>
                <a:latin typeface="Calibri Light" panose="020F0302020204030204"/>
              </a:rPr>
              <a:t>Covid19 og sparte </a:t>
            </a:r>
            <a:r>
              <a:rPr lang="nb-NO" sz="2000" b="1" dirty="0" smtClean="0">
                <a:solidFill>
                  <a:prstClr val="black"/>
                </a:solidFill>
                <a:latin typeface="Calibri Light" panose="020F0302020204030204"/>
              </a:rPr>
              <a:t>kostnader</a:t>
            </a:r>
          </a:p>
          <a:p>
            <a:pPr lvl="2"/>
            <a:r>
              <a:rPr lang="nb-NO" sz="1600" b="1" dirty="0" smtClean="0">
                <a:solidFill>
                  <a:prstClr val="black"/>
                </a:solidFill>
                <a:latin typeface="Calibri Light" panose="020F0302020204030204"/>
              </a:rPr>
              <a:t>Hva tenker dere: Har Covid medført en annen og billigere måte å jobbe på?</a:t>
            </a:r>
            <a:endParaRPr lang="nb-NO" sz="1600" b="1" dirty="0" smtClean="0">
              <a:solidFill>
                <a:prstClr val="black"/>
              </a:solidFill>
              <a:latin typeface="Calibri Light" panose="020F0302020204030204"/>
            </a:endParaRPr>
          </a:p>
          <a:p>
            <a:pPr lvl="1"/>
            <a:endParaRPr lang="nb-NO" sz="1600" b="1" dirty="0">
              <a:solidFill>
                <a:prstClr val="black"/>
              </a:solidFill>
              <a:latin typeface="Calibri Light" panose="020F0302020204030204"/>
            </a:endParaRPr>
          </a:p>
          <a:p>
            <a:pPr marL="457200" lvl="1" indent="0">
              <a:buNone/>
            </a:pPr>
            <a:endParaRPr lang="nb-NO" sz="1600" b="1" dirty="0" smtClean="0">
              <a:solidFill>
                <a:prstClr val="black"/>
              </a:solidFill>
              <a:latin typeface="Calibri Light" panose="020F0302020204030204"/>
            </a:endParaRPr>
          </a:p>
          <a:p>
            <a:pPr lvl="1"/>
            <a:endParaRPr lang="nb-NO" sz="1600" b="1" dirty="0">
              <a:solidFill>
                <a:prstClr val="black"/>
              </a:solidFill>
              <a:latin typeface="Calibri Light" panose="020F0302020204030204"/>
            </a:endParaRPr>
          </a:p>
          <a:p>
            <a:pPr lvl="1"/>
            <a:endParaRPr lang="nb-NO" sz="1600" b="1" dirty="0" smtClean="0">
              <a:solidFill>
                <a:prstClr val="black"/>
              </a:solidFill>
              <a:latin typeface="Calibri Light" panose="020F0302020204030204"/>
            </a:endParaRPr>
          </a:p>
          <a:p>
            <a:pPr marL="457200" lvl="1" indent="0">
              <a:buNone/>
            </a:pPr>
            <a:endParaRPr lang="nb-NO" sz="1600" b="1" dirty="0">
              <a:solidFill>
                <a:prstClr val="black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4335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0538"/>
          </a:xfrm>
        </p:spPr>
        <p:txBody>
          <a:bodyPr>
            <a:normAutofit fontScale="90000"/>
          </a:bodyPr>
          <a:lstStyle/>
          <a:p>
            <a:pPr algn="ctr"/>
            <a:r>
              <a:rPr lang="nb-NO" sz="4000" b="1" dirty="0"/>
              <a:t>Langtidstrender, </a:t>
            </a:r>
            <a:r>
              <a:rPr lang="nb-NO" sz="4000" b="1" dirty="0" smtClean="0"/>
              <a:t>den økonomiske fremtiden</a:t>
            </a:r>
            <a:endParaRPr lang="nb-NO" sz="40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395664"/>
            <a:ext cx="10515600" cy="5051631"/>
          </a:xfrm>
        </p:spPr>
        <p:txBody>
          <a:bodyPr>
            <a:normAutofit fontScale="92500"/>
          </a:bodyPr>
          <a:lstStyle/>
          <a:p>
            <a:r>
              <a:rPr lang="nb-NO" b="1" dirty="0" smtClean="0">
                <a:solidFill>
                  <a:prstClr val="black"/>
                </a:solidFill>
                <a:latin typeface="Calibri Light" panose="020F0302020204030204"/>
              </a:rPr>
              <a:t>Fakultetets økonomiske fremtid</a:t>
            </a:r>
            <a:endParaRPr lang="nb-NO" b="1" dirty="0">
              <a:solidFill>
                <a:prstClr val="black"/>
              </a:solidFill>
              <a:latin typeface="Calibri Light" panose="020F0302020204030204"/>
            </a:endParaRPr>
          </a:p>
          <a:p>
            <a:pPr lvl="1"/>
            <a:r>
              <a:rPr lang="nb-NO" sz="2000" b="1" dirty="0" smtClean="0">
                <a:solidFill>
                  <a:prstClr val="black"/>
                </a:solidFill>
                <a:latin typeface="Calibri Light" panose="020F0302020204030204"/>
              </a:rPr>
              <a:t>Vi går inn i fremtiden med 75 millioner kroner i overskudd</a:t>
            </a:r>
          </a:p>
          <a:p>
            <a:pPr lvl="1"/>
            <a:r>
              <a:rPr lang="nb-NO" sz="2000" b="1" dirty="0" smtClean="0">
                <a:solidFill>
                  <a:prstClr val="black"/>
                </a:solidFill>
                <a:latin typeface="Calibri Light" panose="020F0302020204030204"/>
              </a:rPr>
              <a:t>Antall stipendiater og postdoktorer på bevilgningsdelen</a:t>
            </a:r>
          </a:p>
          <a:p>
            <a:pPr lvl="2"/>
            <a:r>
              <a:rPr lang="nb-NO" sz="1600" b="1" dirty="0" smtClean="0">
                <a:solidFill>
                  <a:prstClr val="black"/>
                </a:solidFill>
                <a:latin typeface="Calibri Light" panose="020F0302020204030204"/>
              </a:rPr>
              <a:t>Måltall 47, faktisk 29 ved inngangen til 2023</a:t>
            </a:r>
          </a:p>
          <a:p>
            <a:pPr lvl="1"/>
            <a:r>
              <a:rPr lang="nb-NO" sz="2000" b="1" dirty="0" smtClean="0">
                <a:solidFill>
                  <a:prstClr val="black"/>
                </a:solidFill>
                <a:latin typeface="Calibri Light" panose="020F0302020204030204"/>
              </a:rPr>
              <a:t>Bidrag fra prosjektporteføljen</a:t>
            </a:r>
          </a:p>
          <a:p>
            <a:pPr lvl="1"/>
            <a:r>
              <a:rPr lang="nb-NO" sz="2000" b="1" dirty="0" smtClean="0">
                <a:solidFill>
                  <a:prstClr val="black"/>
                </a:solidFill>
                <a:latin typeface="Calibri Light" panose="020F0302020204030204"/>
              </a:rPr>
              <a:t>Energikostnader</a:t>
            </a:r>
          </a:p>
          <a:p>
            <a:pPr lvl="2"/>
            <a:r>
              <a:rPr lang="nb-NO" sz="1600" b="1" dirty="0" smtClean="0">
                <a:solidFill>
                  <a:prstClr val="black"/>
                </a:solidFill>
                <a:latin typeface="Calibri Light" panose="020F0302020204030204"/>
              </a:rPr>
              <a:t>Fakultetet er forespeilet en ekstraregning på 11 millioner i 2023</a:t>
            </a:r>
          </a:p>
          <a:p>
            <a:pPr lvl="1"/>
            <a:r>
              <a:rPr lang="nb-NO" sz="2000" b="1" dirty="0" smtClean="0">
                <a:solidFill>
                  <a:prstClr val="black"/>
                </a:solidFill>
                <a:latin typeface="Calibri Light" panose="020F0302020204030204"/>
              </a:rPr>
              <a:t>Flere år med underfinansierte </a:t>
            </a:r>
            <a:r>
              <a:rPr lang="nb-NO" sz="2000" b="1" dirty="0" smtClean="0">
                <a:solidFill>
                  <a:prstClr val="black"/>
                </a:solidFill>
                <a:latin typeface="Calibri Light" panose="020F0302020204030204"/>
              </a:rPr>
              <a:t>lønnsoppgjør</a:t>
            </a:r>
          </a:p>
          <a:p>
            <a:pPr lvl="2"/>
            <a:r>
              <a:rPr lang="nb-NO" sz="1600" b="1" dirty="0" smtClean="0">
                <a:solidFill>
                  <a:prstClr val="black"/>
                </a:solidFill>
                <a:latin typeface="Calibri Light" panose="020F0302020204030204"/>
              </a:rPr>
              <a:t>Forutsatt 2,3% i 2022 og 3,0% i 2023</a:t>
            </a:r>
          </a:p>
          <a:p>
            <a:pPr lvl="1"/>
            <a:r>
              <a:rPr lang="nb-NO" sz="2000" b="1" dirty="0" smtClean="0">
                <a:solidFill>
                  <a:prstClr val="black"/>
                </a:solidFill>
                <a:latin typeface="Calibri Light" panose="020F0302020204030204"/>
              </a:rPr>
              <a:t>Underestimert prisstigning</a:t>
            </a:r>
          </a:p>
          <a:p>
            <a:pPr lvl="2"/>
            <a:r>
              <a:rPr lang="nb-NO" sz="1600" b="1" dirty="0">
                <a:solidFill>
                  <a:prstClr val="black"/>
                </a:solidFill>
                <a:latin typeface="Calibri Light" panose="020F0302020204030204"/>
              </a:rPr>
              <a:t>Forutsatt 2,3% i 2022 og 3,0% i 2023</a:t>
            </a:r>
          </a:p>
          <a:p>
            <a:pPr lvl="1"/>
            <a:endParaRPr lang="nb-NO" sz="900" b="1" dirty="0">
              <a:solidFill>
                <a:prstClr val="black"/>
              </a:solidFill>
              <a:latin typeface="Calibri Light" panose="020F0302020204030204"/>
            </a:endParaRPr>
          </a:p>
          <a:p>
            <a:r>
              <a:rPr lang="nb-NO" b="1" dirty="0" smtClean="0">
                <a:solidFill>
                  <a:prstClr val="black"/>
                </a:solidFill>
                <a:latin typeface="Calibri Light" panose="020F0302020204030204"/>
              </a:rPr>
              <a:t>Det er budsjettert med et underskudd på 20 millioner ved utgangen av 2027</a:t>
            </a:r>
          </a:p>
          <a:p>
            <a:pPr lvl="1"/>
            <a:r>
              <a:rPr lang="nb-NO" sz="2000" b="1" dirty="0" smtClean="0">
                <a:solidFill>
                  <a:prstClr val="black"/>
                </a:solidFill>
                <a:latin typeface="Calibri Light" panose="020F0302020204030204"/>
              </a:rPr>
              <a:t>Mulig fremtidig salderingsbehov</a:t>
            </a:r>
          </a:p>
          <a:p>
            <a:pPr lvl="2"/>
            <a:r>
              <a:rPr lang="nb-NO" sz="1600" b="1" dirty="0" smtClean="0">
                <a:solidFill>
                  <a:prstClr val="black"/>
                </a:solidFill>
                <a:latin typeface="Calibri Light" panose="020F0302020204030204"/>
              </a:rPr>
              <a:t>Samlede inntekter de kommende 5 årene er estimert til 2 milliarder</a:t>
            </a:r>
            <a:endParaRPr lang="nb-NO" sz="1600" b="1" dirty="0">
              <a:solidFill>
                <a:prstClr val="black"/>
              </a:solidFill>
              <a:latin typeface="Calibri Light" panose="020F0302020204030204"/>
            </a:endParaRPr>
          </a:p>
          <a:p>
            <a:pPr marL="457200" lvl="1" indent="0">
              <a:buNone/>
            </a:pPr>
            <a:endParaRPr lang="nb-NO" sz="1600" b="1" dirty="0" smtClean="0">
              <a:solidFill>
                <a:prstClr val="black"/>
              </a:solidFill>
              <a:latin typeface="Calibri Light" panose="020F0302020204030204"/>
            </a:endParaRPr>
          </a:p>
          <a:p>
            <a:pPr lvl="1"/>
            <a:endParaRPr lang="nb-NO" sz="1600" b="1" dirty="0">
              <a:solidFill>
                <a:prstClr val="black"/>
              </a:solidFill>
              <a:latin typeface="Calibri Light" panose="020F0302020204030204"/>
            </a:endParaRPr>
          </a:p>
          <a:p>
            <a:pPr lvl="1"/>
            <a:endParaRPr lang="nb-NO" sz="1600" b="1" dirty="0" smtClean="0">
              <a:solidFill>
                <a:prstClr val="black"/>
              </a:solidFill>
              <a:latin typeface="Calibri Light" panose="020F0302020204030204"/>
            </a:endParaRPr>
          </a:p>
          <a:p>
            <a:pPr marL="457200" lvl="1" indent="0">
              <a:buNone/>
            </a:pPr>
            <a:endParaRPr lang="nb-NO" sz="1600" b="1" dirty="0">
              <a:solidFill>
                <a:prstClr val="black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5273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1600" b="1" dirty="0">
                <a:solidFill>
                  <a:prstClr val="black"/>
                </a:solidFill>
              </a:rPr>
              <a:t>Illustrasjon til professor Einar Lies kronikk i Aftenposten 30. </a:t>
            </a:r>
            <a:r>
              <a:rPr lang="nb-NO" sz="1600" b="1" dirty="0" smtClean="0">
                <a:solidFill>
                  <a:prstClr val="black"/>
                </a:solidFill>
              </a:rPr>
              <a:t>januar 2023</a:t>
            </a:r>
            <a:endParaRPr lang="nb-NO" sz="2000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615" y="1825625"/>
            <a:ext cx="4558769" cy="4351338"/>
          </a:xfrm>
        </p:spPr>
      </p:pic>
    </p:spTree>
    <p:extLst>
      <p:ext uri="{BB962C8B-B14F-4D97-AF65-F5344CB8AC3E}">
        <p14:creationId xmlns:p14="http://schemas.microsoft.com/office/powerpoint/2010/main" val="257156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tyresak oktober 2017.potx" id="{2002446F-8145-4ACD-81D4-455E595AF6CE}" vid="{BDA7A879-86F0-4057-908D-264FE10FFE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3238</TotalTime>
  <Words>270</Words>
  <Application>Microsoft Office PowerPoint</Application>
  <PresentationFormat>Widescreen</PresentationFormat>
  <Paragraphs>53</Paragraphs>
  <Slides>5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ヒラギノ角ゴ Pro W3</vt:lpstr>
      <vt:lpstr>Blank Presentation</vt:lpstr>
      <vt:lpstr>Økonomien ved Det juridiske fakultet</vt:lpstr>
      <vt:lpstr>Årsregnskap 2022</vt:lpstr>
      <vt:lpstr>Langtidstrender, den økonomiske fortiden</vt:lpstr>
      <vt:lpstr>Langtidstrender, den økonomiske fremtiden</vt:lpstr>
      <vt:lpstr>Illustrasjon til professor Einar Lies kronikk i Aftenposten 30. januar 2023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Trond Skjeie</dc:creator>
  <cp:lastModifiedBy>Lars Christian Botten</cp:lastModifiedBy>
  <cp:revision>83</cp:revision>
  <cp:lastPrinted>2023-02-08T07:13:44Z</cp:lastPrinted>
  <dcterms:created xsi:type="dcterms:W3CDTF">2021-05-24T18:05:57Z</dcterms:created>
  <dcterms:modified xsi:type="dcterms:W3CDTF">2023-02-08T07:15:08Z</dcterms:modified>
</cp:coreProperties>
</file>